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6" r:id="rId6"/>
    <p:sldId id="281" r:id="rId7"/>
    <p:sldId id="260" r:id="rId8"/>
    <p:sldId id="306" r:id="rId9"/>
    <p:sldId id="308" r:id="rId10"/>
    <p:sldId id="261" r:id="rId11"/>
    <p:sldId id="262" r:id="rId12"/>
    <p:sldId id="263" r:id="rId13"/>
    <p:sldId id="272" r:id="rId14"/>
  </p:sldIdLst>
  <p:sldSz cx="9144000" cy="5143500" type="screen16x9"/>
  <p:notesSz cx="6858000" cy="9144000"/>
  <p:embeddedFontLst>
    <p:embeddedFont>
      <p:font typeface="Krona One" panose="020B0604020202020204" charset="0"/>
      <p:regular r:id="rId16"/>
    </p:embeddedFont>
    <p:embeddedFont>
      <p:font typeface="Oswald" panose="020B0604020202020204" charset="0"/>
      <p:regular r:id="rId17"/>
      <p:bold r:id="rId18"/>
    </p:embeddedFont>
    <p:embeddedFont>
      <p:font typeface="Barlow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1D05B4-F75A-410F-B162-8045617E089E}">
  <a:tblStyle styleId="{DF1D05B4-F75A-410F-B162-8045617E08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bad4994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bad4994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ba89b1fa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ba89b1fa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ba89b1fa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ba89b1fa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ee1ce7685_1_24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ee1ce7685_1_24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be171576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be171576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ba89b1fa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ba89b1fa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01cf8fc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01cf8fc0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bad49943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bad49943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9af5de71638f2d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9af5de71638f2d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ebe1715761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ebe1715761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ba89b1fa2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ba89b1fa2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ba89b1fa2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ba89b1fa2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920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ba89b1fa2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ba89b1fa2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34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14" Type="http://schemas.openxmlformats.org/officeDocument/2006/relationships/image" Target="../media/image2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637566" y="-291173"/>
            <a:ext cx="6050097" cy="5841811"/>
            <a:chOff x="2637566" y="-291173"/>
            <a:chExt cx="6050097" cy="58418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04644">
              <a:off x="2744250" y="-18606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1200" y="4502888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14464">
              <a:off x="5333687" y="74950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92288" y="4072813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-132625" y="1093750"/>
            <a:ext cx="9276625" cy="4207775"/>
            <a:chOff x="-132625" y="1093750"/>
            <a:chExt cx="9276625" cy="4207775"/>
          </a:xfrm>
        </p:grpSpPr>
        <p:pic>
          <p:nvPicPr>
            <p:cNvPr id="16" name="Google Shape;16;p2"/>
            <p:cNvPicPr preferRelativeResize="0"/>
            <p:nvPr/>
          </p:nvPicPr>
          <p:blipFill>
            <a:blip r:embed="rId8">
              <a:alphaModFix amt="64000"/>
            </a:blip>
            <a:stretch>
              <a:fillRect/>
            </a:stretch>
          </p:blipFill>
          <p:spPr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9">
              <a:alphaModFix amt="24000"/>
            </a:blip>
            <a:stretch>
              <a:fillRect/>
            </a:stretch>
          </p:blipFill>
          <p:spPr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>
              <a:off x="1390175" y="4580213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11">
              <a:alphaModFix amt="24000"/>
            </a:blip>
            <a:stretch>
              <a:fillRect/>
            </a:stretch>
          </p:blipFill>
          <p:spPr>
            <a:xfrm>
              <a:off x="-132625" y="1093750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15150" y="1246625"/>
            <a:ext cx="5041200" cy="26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715150" y="3953075"/>
            <a:ext cx="5041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>
          <a:xfrm>
            <a:off x="759525" y="962150"/>
            <a:ext cx="8321875" cy="4838475"/>
            <a:chOff x="759525" y="962150"/>
            <a:chExt cx="8321875" cy="4838475"/>
          </a:xfrm>
        </p:grpSpPr>
        <p:pic>
          <p:nvPicPr>
            <p:cNvPr id="256" name="Google Shape;256;p21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8224150" y="229341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1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1"/>
            <p:cNvPicPr preferRelativeResize="0"/>
            <p:nvPr/>
          </p:nvPicPr>
          <p:blipFill>
            <a:blip r:embed="rId6">
              <a:alphaModFix amt="46000"/>
            </a:blip>
            <a:stretch>
              <a:fillRect/>
            </a:stretch>
          </p:blipFill>
          <p:spPr>
            <a:xfrm>
              <a:off x="759525" y="9621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1"/>
          <p:cNvGrpSpPr/>
          <p:nvPr/>
        </p:nvGrpSpPr>
        <p:grpSpPr>
          <a:xfrm>
            <a:off x="205906" y="1958016"/>
            <a:ext cx="8644819" cy="2531421"/>
            <a:chOff x="205906" y="1958016"/>
            <a:chExt cx="8644819" cy="2531421"/>
          </a:xfrm>
        </p:grpSpPr>
        <p:pic>
          <p:nvPicPr>
            <p:cNvPr id="260" name="Google Shape;26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253317">
              <a:off x="312900" y="2169588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64850" y="3479788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1"/>
          <p:cNvSpPr txBox="1">
            <a:spLocks noGrp="1"/>
          </p:cNvSpPr>
          <p:nvPr>
            <p:ph type="title" hasCustomPrompt="1"/>
          </p:nvPr>
        </p:nvSpPr>
        <p:spPr>
          <a:xfrm>
            <a:off x="1284000" y="5673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1"/>
          <p:cNvSpPr txBox="1">
            <a:spLocks noGrp="1"/>
          </p:cNvSpPr>
          <p:nvPr>
            <p:ph type="subTitle" idx="1"/>
          </p:nvPr>
        </p:nvSpPr>
        <p:spPr>
          <a:xfrm>
            <a:off x="1284000" y="13496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5802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 txBox="1">
            <a:spLocks noGrp="1"/>
          </p:cNvSpPr>
          <p:nvPr>
            <p:ph type="subTitle" idx="3"/>
          </p:nvPr>
        </p:nvSpPr>
        <p:spPr>
          <a:xfrm>
            <a:off x="1284000" y="274025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34867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7" name="Google Shape;267;p21"/>
          <p:cNvSpPr txBox="1">
            <a:spLocks noGrp="1"/>
          </p:cNvSpPr>
          <p:nvPr>
            <p:ph type="subTitle" idx="5"/>
          </p:nvPr>
        </p:nvSpPr>
        <p:spPr>
          <a:xfrm>
            <a:off x="1284000" y="413090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3"/>
          <p:cNvGrpSpPr/>
          <p:nvPr/>
        </p:nvGrpSpPr>
        <p:grpSpPr>
          <a:xfrm>
            <a:off x="0" y="535000"/>
            <a:ext cx="9200450" cy="4693663"/>
            <a:chOff x="0" y="535000"/>
            <a:chExt cx="9200450" cy="4693663"/>
          </a:xfrm>
        </p:grpSpPr>
        <p:pic>
          <p:nvPicPr>
            <p:cNvPr id="282" name="Google Shape;282;p23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8070550" y="535000"/>
              <a:ext cx="1032750" cy="80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3"/>
            <p:cNvPicPr preferRelativeResize="0"/>
            <p:nvPr/>
          </p:nvPicPr>
          <p:blipFill>
            <a:blip r:embed="rId4">
              <a:alphaModFix amt="35000"/>
            </a:blip>
            <a:stretch>
              <a:fillRect/>
            </a:stretch>
          </p:blipFill>
          <p:spPr>
            <a:xfrm>
              <a:off x="0" y="38560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3"/>
            <p:cNvPicPr preferRelativeResize="0"/>
            <p:nvPr/>
          </p:nvPicPr>
          <p:blipFill>
            <a:blip r:embed="rId5">
              <a:alphaModFix amt="67000"/>
            </a:blip>
            <a:stretch>
              <a:fillRect/>
            </a:stretch>
          </p:blipFill>
          <p:spPr>
            <a:xfrm>
              <a:off x="8276525" y="4516145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3"/>
          <p:cNvGrpSpPr/>
          <p:nvPr/>
        </p:nvGrpSpPr>
        <p:grpSpPr>
          <a:xfrm>
            <a:off x="471950" y="624425"/>
            <a:ext cx="6885300" cy="5035063"/>
            <a:chOff x="471950" y="624425"/>
            <a:chExt cx="6885300" cy="5035063"/>
          </a:xfrm>
        </p:grpSpPr>
        <p:pic>
          <p:nvPicPr>
            <p:cNvPr id="286" name="Google Shape;286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1950" y="624425"/>
              <a:ext cx="838200" cy="8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71400" y="4830813"/>
              <a:ext cx="1085850" cy="828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715050" y="4887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8"/>
          <p:cNvGrpSpPr/>
          <p:nvPr/>
        </p:nvGrpSpPr>
        <p:grpSpPr>
          <a:xfrm flipH="1">
            <a:off x="131743" y="-163001"/>
            <a:ext cx="8901381" cy="5221800"/>
            <a:chOff x="131743" y="-163001"/>
            <a:chExt cx="8901381" cy="5221800"/>
          </a:xfrm>
        </p:grpSpPr>
        <p:pic>
          <p:nvPicPr>
            <p:cNvPr id="325" name="Google Shape;3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594998">
              <a:off x="7991835" y="24346"/>
              <a:ext cx="838885" cy="64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449" y="4106749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28"/>
          <p:cNvGrpSpPr/>
          <p:nvPr/>
        </p:nvGrpSpPr>
        <p:grpSpPr>
          <a:xfrm rot="10800000">
            <a:off x="217025" y="1750950"/>
            <a:ext cx="8727225" cy="3445788"/>
            <a:chOff x="152400" y="-53237"/>
            <a:chExt cx="8727225" cy="3445788"/>
          </a:xfrm>
        </p:grpSpPr>
        <p:pic>
          <p:nvPicPr>
            <p:cNvPr id="329" name="Google Shape;329;p28"/>
            <p:cNvPicPr preferRelativeResize="0"/>
            <p:nvPr/>
          </p:nvPicPr>
          <p:blipFill>
            <a:blip r:embed="rId6">
              <a:alphaModFix amt="41000"/>
            </a:blip>
            <a:stretch>
              <a:fillRect/>
            </a:stretch>
          </p:blipFill>
          <p:spPr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8"/>
            <p:cNvPicPr preferRelativeResize="0"/>
            <p:nvPr/>
          </p:nvPicPr>
          <p:blipFill>
            <a:blip r:embed="rId7">
              <a:alphaModFix amt="26000"/>
            </a:blip>
            <a:stretch>
              <a:fillRect/>
            </a:stretch>
          </p:blipFill>
          <p:spPr>
            <a:xfrm>
              <a:off x="8184300" y="264007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8"/>
            <p:cNvPicPr preferRelativeResize="0"/>
            <p:nvPr/>
          </p:nvPicPr>
          <p:blipFill>
            <a:blip r:embed="rId8">
              <a:alphaModFix amt="41000"/>
            </a:blip>
            <a:stretch>
              <a:fillRect/>
            </a:stretch>
          </p:blipFill>
          <p:spPr>
            <a:xfrm>
              <a:off x="2978100" y="-53237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28"/>
          <p:cNvSpPr txBox="1">
            <a:spLocks noGrp="1"/>
          </p:cNvSpPr>
          <p:nvPr>
            <p:ph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1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title" idx="2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3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title" idx="4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5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title" idx="6"/>
          </p:nvPr>
        </p:nvSpPr>
        <p:spPr>
          <a:xfrm>
            <a:off x="715050" y="4887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2"/>
          <p:cNvGrpSpPr/>
          <p:nvPr/>
        </p:nvGrpSpPr>
        <p:grpSpPr>
          <a:xfrm flipH="1">
            <a:off x="3714748" y="296163"/>
            <a:ext cx="5366652" cy="5504463"/>
            <a:chOff x="3046673" y="296163"/>
            <a:chExt cx="5366652" cy="5504463"/>
          </a:xfrm>
        </p:grpSpPr>
        <p:pic>
          <p:nvPicPr>
            <p:cNvPr id="379" name="Google Shape;379;p32"/>
            <p:cNvPicPr preferRelativeResize="0"/>
            <p:nvPr/>
          </p:nvPicPr>
          <p:blipFill>
            <a:blip r:embed="rId3">
              <a:alphaModFix amt="46000"/>
            </a:blip>
            <a:stretch>
              <a:fillRect/>
            </a:stretch>
          </p:blipFill>
          <p:spPr>
            <a:xfrm>
              <a:off x="7556075" y="29616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2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2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 rot="2875070">
              <a:off x="3211250" y="41987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32"/>
          <p:cNvGrpSpPr/>
          <p:nvPr/>
        </p:nvGrpSpPr>
        <p:grpSpPr>
          <a:xfrm flipH="1">
            <a:off x="-61227" y="-329034"/>
            <a:ext cx="9005319" cy="3048096"/>
            <a:chOff x="3183981" y="-329034"/>
            <a:chExt cx="9005319" cy="3048096"/>
          </a:xfrm>
        </p:grpSpPr>
        <p:pic>
          <p:nvPicPr>
            <p:cNvPr id="383" name="Google Shape;383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253317">
              <a:off x="3290975" y="-117462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03425" y="1709413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33"/>
          <p:cNvGrpSpPr/>
          <p:nvPr/>
        </p:nvGrpSpPr>
        <p:grpSpPr>
          <a:xfrm>
            <a:off x="378941" y="-251723"/>
            <a:ext cx="1684349" cy="5423086"/>
            <a:chOff x="378941" y="-251723"/>
            <a:chExt cx="1684349" cy="5423086"/>
          </a:xfrm>
        </p:grpSpPr>
        <p:pic>
          <p:nvPicPr>
            <p:cNvPr id="387" name="Google Shape;38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04644">
              <a:off x="485625" y="-14661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4300" y="2779563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414464">
              <a:off x="1137012" y="951675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938" y="430458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" name="Google Shape;391;p33"/>
          <p:cNvGrpSpPr/>
          <p:nvPr/>
        </p:nvGrpSpPr>
        <p:grpSpPr>
          <a:xfrm>
            <a:off x="3328225" y="127175"/>
            <a:ext cx="5815775" cy="5174350"/>
            <a:chOff x="3328225" y="127175"/>
            <a:chExt cx="5815775" cy="5174350"/>
          </a:xfrm>
        </p:grpSpPr>
        <p:pic>
          <p:nvPicPr>
            <p:cNvPr id="392" name="Google Shape;392;p33"/>
            <p:cNvPicPr preferRelativeResize="0"/>
            <p:nvPr/>
          </p:nvPicPr>
          <p:blipFill>
            <a:blip r:embed="rId7">
              <a:alphaModFix amt="64000"/>
            </a:blip>
            <a:stretch>
              <a:fillRect/>
            </a:stretch>
          </p:blipFill>
          <p:spPr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3"/>
            <p:cNvPicPr preferRelativeResize="0"/>
            <p:nvPr/>
          </p:nvPicPr>
          <p:blipFill>
            <a:blip r:embed="rId8">
              <a:alphaModFix amt="24000"/>
            </a:blip>
            <a:stretch>
              <a:fillRect/>
            </a:stretch>
          </p:blipFill>
          <p:spPr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3"/>
            <p:cNvPicPr preferRelativeResize="0"/>
            <p:nvPr/>
          </p:nvPicPr>
          <p:blipFill>
            <a:blip r:embed="rId9">
              <a:alphaModFix amt="25000"/>
            </a:blip>
            <a:stretch>
              <a:fillRect/>
            </a:stretch>
          </p:blipFill>
          <p:spPr>
            <a:xfrm>
              <a:off x="3328225" y="454903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3"/>
            <p:cNvPicPr preferRelativeResize="0"/>
            <p:nvPr/>
          </p:nvPicPr>
          <p:blipFill>
            <a:blip r:embed="rId10">
              <a:alphaModFix amt="24000"/>
            </a:blip>
            <a:stretch>
              <a:fillRect/>
            </a:stretch>
          </p:blipFill>
          <p:spPr>
            <a:xfrm>
              <a:off x="6889750" y="127175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131743" y="136276"/>
            <a:ext cx="8901381" cy="5523212"/>
            <a:chOff x="131743" y="136276"/>
            <a:chExt cx="8901381" cy="5523212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131743" y="136276"/>
              <a:ext cx="8901381" cy="5523212"/>
              <a:chOff x="131743" y="136276"/>
              <a:chExt cx="8901381" cy="5523212"/>
            </a:xfrm>
          </p:grpSpPr>
          <p:pic>
            <p:nvPicPr>
              <p:cNvPr id="36" name="Google Shape;36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4831785">
                <a:off x="195988" y="226550"/>
                <a:ext cx="1038225" cy="1009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7;p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71400" y="4830813"/>
                <a:ext cx="1085850" cy="828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789449" y="4106749"/>
                <a:ext cx="1243675" cy="952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6600" y="345600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oogle Shape;40;p4"/>
          <p:cNvGrpSpPr/>
          <p:nvPr/>
        </p:nvGrpSpPr>
        <p:grpSpPr>
          <a:xfrm>
            <a:off x="-312050" y="136275"/>
            <a:ext cx="9742600" cy="4783588"/>
            <a:chOff x="-312050" y="136275"/>
            <a:chExt cx="9742600" cy="4783588"/>
          </a:xfrm>
        </p:grpSpPr>
        <p:pic>
          <p:nvPicPr>
            <p:cNvPr id="41" name="Google Shape;41;p4"/>
            <p:cNvPicPr preferRelativeResize="0"/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8175875" y="136275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4"/>
            <p:cNvPicPr preferRelativeResize="0"/>
            <p:nvPr/>
          </p:nvPicPr>
          <p:blipFill>
            <a:blip r:embed="rId8">
              <a:alphaModFix amt="30000"/>
            </a:blip>
            <a:stretch>
              <a:fillRect/>
            </a:stretch>
          </p:blipFill>
          <p:spPr>
            <a:xfrm>
              <a:off x="8601875" y="1199588"/>
              <a:ext cx="82867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"/>
            <p:cNvPicPr preferRelativeResize="0"/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-312050" y="3729238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8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504800"/>
            <a:ext cx="7704000" cy="31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EE416C"/>
              </a:buClr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152400" y="-260550"/>
            <a:ext cx="9291625" cy="5435095"/>
            <a:chOff x="152400" y="-260550"/>
            <a:chExt cx="9291625" cy="5435095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 amt="18000"/>
            </a:blip>
            <a:stretch>
              <a:fillRect/>
            </a:stretch>
          </p:blipFill>
          <p:spPr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 amt="67000"/>
            </a:blip>
            <a:stretch>
              <a:fillRect/>
            </a:stretch>
          </p:blipFill>
          <p:spPr>
            <a:xfrm>
              <a:off x="7644075" y="4180447"/>
              <a:ext cx="599250" cy="42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5"/>
            <p:cNvPicPr preferRelativeResize="0"/>
            <p:nvPr/>
          </p:nvPicPr>
          <p:blipFill>
            <a:blip r:embed="rId5">
              <a:alphaModFix amt="67000"/>
            </a:blip>
            <a:stretch>
              <a:fillRect/>
            </a:stretch>
          </p:blipFill>
          <p:spPr>
            <a:xfrm>
              <a:off x="8307300" y="4370475"/>
              <a:ext cx="1032750" cy="80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"/>
            <p:cNvPicPr preferRelativeResize="0"/>
            <p:nvPr/>
          </p:nvPicPr>
          <p:blipFill>
            <a:blip r:embed="rId6">
              <a:alphaModFix amt="52999"/>
            </a:blip>
            <a:stretch>
              <a:fillRect/>
            </a:stretch>
          </p:blipFill>
          <p:spPr>
            <a:xfrm>
              <a:off x="8101000" y="-26055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5"/>
          <p:cNvGrpSpPr/>
          <p:nvPr/>
        </p:nvGrpSpPr>
        <p:grpSpPr>
          <a:xfrm>
            <a:off x="47625" y="462350"/>
            <a:ext cx="4783000" cy="1777813"/>
            <a:chOff x="47625" y="462350"/>
            <a:chExt cx="4783000" cy="1777813"/>
          </a:xfrm>
        </p:grpSpPr>
        <p:pic>
          <p:nvPicPr>
            <p:cNvPr id="53" name="Google Shape;53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625" y="1230513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82875" y="46235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4945700" y="1054494"/>
            <a:ext cx="34833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4945675" y="2874706"/>
            <a:ext cx="34833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3"/>
          </p:nvPr>
        </p:nvSpPr>
        <p:spPr>
          <a:xfrm>
            <a:off x="4945650" y="1418481"/>
            <a:ext cx="34833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4"/>
          </p:nvPr>
        </p:nvSpPr>
        <p:spPr>
          <a:xfrm>
            <a:off x="4945675" y="3238806"/>
            <a:ext cx="34833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8"/>
          <p:cNvGrpSpPr/>
          <p:nvPr/>
        </p:nvGrpSpPr>
        <p:grpSpPr>
          <a:xfrm>
            <a:off x="3046673" y="2293413"/>
            <a:ext cx="6034727" cy="3507213"/>
            <a:chOff x="3046673" y="2293413"/>
            <a:chExt cx="6034727" cy="3507213"/>
          </a:xfrm>
        </p:grpSpPr>
        <p:pic>
          <p:nvPicPr>
            <p:cNvPr id="83" name="Google Shape;83;p8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8224150" y="229341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8"/>
            <p:cNvPicPr preferRelativeResize="0"/>
            <p:nvPr/>
          </p:nvPicPr>
          <p:blipFill>
            <a:blip r:embed="rId6">
              <a:alphaModFix amt="46000"/>
            </a:blip>
            <a:stretch>
              <a:fillRect/>
            </a:stretch>
          </p:blipFill>
          <p:spPr>
            <a:xfrm rot="2875070">
              <a:off x="3211250" y="41987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oogle Shape;86;p8"/>
          <p:cNvGrpSpPr/>
          <p:nvPr/>
        </p:nvGrpSpPr>
        <p:grpSpPr>
          <a:xfrm>
            <a:off x="3183981" y="-329034"/>
            <a:ext cx="5666744" cy="4818471"/>
            <a:chOff x="3183981" y="-329034"/>
            <a:chExt cx="5666744" cy="4818471"/>
          </a:xfrm>
        </p:grpSpPr>
        <p:pic>
          <p:nvPicPr>
            <p:cNvPr id="87" name="Google Shape;8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253317">
              <a:off x="3290975" y="-117462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64850" y="3479788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7713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198375" y="103338"/>
            <a:ext cx="8682388" cy="4910525"/>
            <a:chOff x="198375" y="103338"/>
            <a:chExt cx="8682388" cy="4910525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775" y="165250"/>
              <a:ext cx="1066800" cy="88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1350" y="424233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0325" y="2793638"/>
              <a:ext cx="1381125" cy="105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14013" y="144485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9600" y="411043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85763" y="103338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8375" y="1535438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76238" y="303693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9"/>
          <p:cNvGrpSpPr/>
          <p:nvPr/>
        </p:nvGrpSpPr>
        <p:grpSpPr>
          <a:xfrm>
            <a:off x="-528524" y="152400"/>
            <a:ext cx="9967374" cy="5277449"/>
            <a:chOff x="-528524" y="152400"/>
            <a:chExt cx="9967374" cy="5277449"/>
          </a:xfrm>
        </p:grpSpPr>
        <p:pic>
          <p:nvPicPr>
            <p:cNvPr id="101" name="Google Shape;101;p9"/>
            <p:cNvPicPr preferRelativeResize="0"/>
            <p:nvPr/>
          </p:nvPicPr>
          <p:blipFill>
            <a:blip r:embed="rId11">
              <a:alphaModFix amt="70000"/>
            </a:blip>
            <a:stretch>
              <a:fillRect/>
            </a:stretch>
          </p:blipFill>
          <p:spPr>
            <a:xfrm>
              <a:off x="4286250" y="1524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9"/>
            <p:cNvPicPr preferRelativeResize="0"/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 rot="2700000">
              <a:off x="-418375" y="4362438"/>
              <a:ext cx="1133475" cy="78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>
            <a:blip r:embed="rId13">
              <a:alphaModFix amt="57000"/>
            </a:blip>
            <a:stretch>
              <a:fillRect/>
            </a:stretch>
          </p:blipFill>
          <p:spPr>
            <a:xfrm>
              <a:off x="8514925" y="3895970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628850" y="415431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3887572">
              <a:off x="4169725" y="452421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720000" y="154783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2071700" y="2300575"/>
            <a:ext cx="5000700" cy="12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9"/>
          <p:cNvPicPr preferRelativeResize="0"/>
          <p:nvPr/>
        </p:nvPicPr>
        <p:blipFill>
          <a:blip r:embed="rId15">
            <a:alphaModFix amt="58000"/>
          </a:blip>
          <a:stretch>
            <a:fillRect/>
          </a:stretch>
        </p:blipFill>
        <p:spPr>
          <a:xfrm>
            <a:off x="8749375" y="1152525"/>
            <a:ext cx="1032750" cy="804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3"/>
          <p:cNvGrpSpPr/>
          <p:nvPr/>
        </p:nvGrpSpPr>
        <p:grpSpPr>
          <a:xfrm>
            <a:off x="-129875" y="-69575"/>
            <a:ext cx="9083125" cy="5449588"/>
            <a:chOff x="-129875" y="-69575"/>
            <a:chExt cx="9083125" cy="5449588"/>
          </a:xfrm>
        </p:grpSpPr>
        <p:pic>
          <p:nvPicPr>
            <p:cNvPr id="127" name="Google Shape;127;p13"/>
            <p:cNvPicPr preferRelativeResize="0"/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-129875" y="-69575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3"/>
            <p:cNvPicPr preferRelativeResize="0"/>
            <p:nvPr/>
          </p:nvPicPr>
          <p:blipFill>
            <a:blip r:embed="rId4">
              <a:alphaModFix amt="49000"/>
            </a:blip>
            <a:stretch>
              <a:fillRect/>
            </a:stretch>
          </p:blipFill>
          <p:spPr>
            <a:xfrm>
              <a:off x="8067425" y="4608488"/>
              <a:ext cx="885825" cy="77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13"/>
          <p:cNvGrpSpPr/>
          <p:nvPr/>
        </p:nvGrpSpPr>
        <p:grpSpPr>
          <a:xfrm>
            <a:off x="-234537" y="-69575"/>
            <a:ext cx="9187775" cy="3473188"/>
            <a:chOff x="-234537" y="-69575"/>
            <a:chExt cx="9187775" cy="3473188"/>
          </a:xfrm>
        </p:grpSpPr>
        <p:pic>
          <p:nvPicPr>
            <p:cNvPr id="130" name="Google Shape;13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3213" y="2479688"/>
              <a:ext cx="1019175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34838" y="-69575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53138" y="975113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661731">
              <a:off x="6653362" y="717538"/>
              <a:ext cx="1019175" cy="923925"/>
            </a:xfrm>
            <a:prstGeom prst="rect">
              <a:avLst/>
            </a:prstGeom>
            <a:noFill/>
            <a:ln>
              <a:noFill/>
            </a:ln>
            <a:effectLst>
              <a:reflection endPos="30000" dist="38100" dir="5400000" fadeDir="5400012" sy="-100000" algn="bl" rotWithShape="0"/>
            </a:effectLst>
          </p:spPr>
        </p:pic>
        <p:pic>
          <p:nvPicPr>
            <p:cNvPr id="134" name="Google Shape;13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234537" y="426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720000" y="18951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" hasCustomPrompt="1"/>
          </p:nvPr>
        </p:nvSpPr>
        <p:spPr>
          <a:xfrm>
            <a:off x="806626" y="133322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3"/>
          </p:nvPr>
        </p:nvSpPr>
        <p:spPr>
          <a:xfrm>
            <a:off x="4609100" y="18951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4" hasCustomPrompt="1"/>
          </p:nvPr>
        </p:nvSpPr>
        <p:spPr>
          <a:xfrm>
            <a:off x="4685100" y="133322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5"/>
          </p:nvPr>
        </p:nvSpPr>
        <p:spPr>
          <a:xfrm>
            <a:off x="4609100" y="23293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6"/>
          </p:nvPr>
        </p:nvSpPr>
        <p:spPr>
          <a:xfrm>
            <a:off x="720000" y="36895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7" hasCustomPrompt="1"/>
          </p:nvPr>
        </p:nvSpPr>
        <p:spPr>
          <a:xfrm>
            <a:off x="833100" y="312167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8"/>
          </p:nvPr>
        </p:nvSpPr>
        <p:spPr>
          <a:xfrm>
            <a:off x="720000" y="41237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9"/>
          </p:nvPr>
        </p:nvSpPr>
        <p:spPr>
          <a:xfrm>
            <a:off x="4609100" y="36895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13" hasCustomPrompt="1"/>
          </p:nvPr>
        </p:nvSpPr>
        <p:spPr>
          <a:xfrm>
            <a:off x="4598475" y="3121675"/>
            <a:ext cx="86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4"/>
          </p:nvPr>
        </p:nvSpPr>
        <p:spPr>
          <a:xfrm>
            <a:off x="4609100" y="41237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4"/>
          <p:cNvGrpSpPr/>
          <p:nvPr/>
        </p:nvGrpSpPr>
        <p:grpSpPr>
          <a:xfrm>
            <a:off x="-113575" y="1605213"/>
            <a:ext cx="8995201" cy="3538288"/>
            <a:chOff x="-113575" y="1605213"/>
            <a:chExt cx="8995201" cy="3538288"/>
          </a:xfrm>
        </p:grpSpPr>
        <p:pic>
          <p:nvPicPr>
            <p:cNvPr id="150" name="Google Shape;150;p14"/>
            <p:cNvPicPr preferRelativeResize="0"/>
            <p:nvPr/>
          </p:nvPicPr>
          <p:blipFill>
            <a:blip r:embed="rId3">
              <a:alphaModFix amt="46000"/>
            </a:blip>
            <a:stretch>
              <a:fillRect/>
            </a:stretch>
          </p:blipFill>
          <p:spPr>
            <a:xfrm>
              <a:off x="8186300" y="2933038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4"/>
            <p:cNvPicPr preferRelativeResize="0"/>
            <p:nvPr/>
          </p:nvPicPr>
          <p:blipFill>
            <a:blip r:embed="rId4">
              <a:alphaModFix amt="41000"/>
            </a:blip>
            <a:stretch>
              <a:fillRect/>
            </a:stretch>
          </p:blipFill>
          <p:spPr>
            <a:xfrm>
              <a:off x="-113575" y="1605213"/>
              <a:ext cx="82867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4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>
              <a:off x="8239500" y="1952613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4"/>
            <p:cNvPicPr preferRelativeResize="0"/>
            <p:nvPr/>
          </p:nvPicPr>
          <p:blipFill>
            <a:blip r:embed="rId6">
              <a:alphaModFix amt="41000"/>
            </a:blip>
            <a:stretch>
              <a:fillRect/>
            </a:stretch>
          </p:blipFill>
          <p:spPr>
            <a:xfrm>
              <a:off x="172513" y="3952875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14"/>
          <p:cNvGrpSpPr/>
          <p:nvPr/>
        </p:nvGrpSpPr>
        <p:grpSpPr>
          <a:xfrm>
            <a:off x="218200" y="246682"/>
            <a:ext cx="8210788" cy="4604418"/>
            <a:chOff x="218200" y="246682"/>
            <a:chExt cx="8210788" cy="4604418"/>
          </a:xfrm>
        </p:grpSpPr>
        <p:pic>
          <p:nvPicPr>
            <p:cNvPr id="155" name="Google Shape;155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7447913" y="450388"/>
              <a:ext cx="981075" cy="87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4500000">
              <a:off x="279438" y="356700"/>
              <a:ext cx="790575" cy="73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87238" y="4317700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58950" y="331003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2290050" y="304536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1"/>
          </p:nvPr>
        </p:nvSpPr>
        <p:spPr>
          <a:xfrm>
            <a:off x="1458150" y="1371775"/>
            <a:ext cx="6227700" cy="18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61" name="Google Shape;16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14438" y="4151013"/>
            <a:ext cx="10953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3987500" y="2174100"/>
            <a:ext cx="4441500" cy="1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title"/>
          </p:nvPr>
        </p:nvSpPr>
        <p:spPr>
          <a:xfrm>
            <a:off x="3987475" y="1601400"/>
            <a:ext cx="444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74175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956875"/>
            <a:ext cx="7713900" cy="3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7" r:id="rId10"/>
    <p:sldLayoutId id="2147483669" r:id="rId11"/>
    <p:sldLayoutId id="2147483674" r:id="rId12"/>
    <p:sldLayoutId id="2147483678" r:id="rId13"/>
    <p:sldLayoutId id="2147483679" r:id="rId14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crdownload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7"/>
          <p:cNvPicPr preferRelativeResize="0"/>
          <p:nvPr/>
        </p:nvPicPr>
        <p:blipFill rotWithShape="1">
          <a:blip r:embed="rId4">
            <a:alphaModFix/>
          </a:blip>
          <a:srcRect l="10621" t="9" r="10644"/>
          <a:stretch/>
        </p:blipFill>
        <p:spPr>
          <a:xfrm>
            <a:off x="5975600" y="948025"/>
            <a:ext cx="2192673" cy="3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7"/>
          <p:cNvSpPr txBox="1">
            <a:spLocks noGrp="1"/>
          </p:cNvSpPr>
          <p:nvPr>
            <p:ph type="subTitle" idx="1"/>
          </p:nvPr>
        </p:nvSpPr>
        <p:spPr>
          <a:xfrm>
            <a:off x="568960" y="4195450"/>
            <a:ext cx="2175760" cy="2059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az-Cyrl-AZ" smtClean="0"/>
              <a:t>Автор</a:t>
            </a:r>
            <a:r>
              <a:rPr lang="bg-BG" smtClean="0"/>
              <a:t>:Наим Абаз</a:t>
            </a:r>
            <a:endParaRPr lang="en-US" smtClean="0"/>
          </a:p>
          <a:p>
            <a:pPr marL="0" lvl="0" indent="0" algn="ctr"/>
            <a:endParaRPr lang="en-US"/>
          </a:p>
          <a:p>
            <a:pPr marL="0" lvl="0" indent="0" algn="ctr"/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ctrTitle"/>
          </p:nvPr>
        </p:nvSpPr>
        <p:spPr>
          <a:xfrm>
            <a:off x="715150" y="1246625"/>
            <a:ext cx="5041200" cy="26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Blood Bank Managament System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>
            <a:spLocks noGrp="1"/>
          </p:cNvSpPr>
          <p:nvPr>
            <p:ph type="subTitle" idx="3"/>
          </p:nvPr>
        </p:nvSpPr>
        <p:spPr>
          <a:xfrm>
            <a:off x="787554" y="2650146"/>
            <a:ext cx="737231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g-BG" sz="1400" smtClean="0"/>
              <a:t>         В </a:t>
            </a:r>
            <a:r>
              <a:rPr lang="bg-BG" sz="1400"/>
              <a:t>бъдеще софтуерът, използван от кръвните банки, ще бъде надграден, за да включва функцията за даряване и получаване не само на цяла кръв, но и на други кръвни съставки. Например, тромбоцитите могат да се преливат за предотвратяване на кървене при пациенти с нисък брой на тромбоцитите, докато червените кръвни клетки могат да се дават на тези с анемия или загуба на кръв. Белите кръвни клетки, криопреципитатът и албуминът са други примери за кръвни съставки, които могат да бъдат дарени и използвани за лечение на различни медицински състояния. Като цяло кръвните банки играят решаваща роля в осигуряването на пациентите с кръвни продукти, от които се нуждаят, за да се възстановят от заболявания, наранявания и операции</a:t>
            </a:r>
            <a:r>
              <a:rPr lang="en-US" sz="1400"/>
              <a:t>. </a:t>
            </a:r>
          </a:p>
          <a:p>
            <a:r>
              <a:rPr lang="bg-BG" sz="1400"/>
              <a:t>Като част от бъдещите </a:t>
            </a:r>
            <a:r>
              <a:rPr lang="bg-BG" sz="1400" smtClean="0"/>
              <a:t> </a:t>
            </a:r>
            <a:r>
              <a:rPr lang="bg-BG" sz="1400"/>
              <a:t>планове </a:t>
            </a:r>
            <a:r>
              <a:rPr lang="bg-BG" sz="1400" smtClean="0"/>
              <a:t>приложение обмислям </a:t>
            </a:r>
            <a:r>
              <a:rPr lang="bg-BG" sz="1400"/>
              <a:t>възможността за мигриране на базата данни към облака. Това би премахнало необходимостта потребителите да инсталират отделна база данни, рационализирайки потребителското изживяване и подобрявайки цялостната ефективност.</a:t>
            </a:r>
            <a:endParaRPr lang="en-US" sz="1400"/>
          </a:p>
          <a:p>
            <a:r>
              <a:rPr lang="bg-BG" sz="1400"/>
              <a:t>Също така и да се имплементира мобилно приложение в бъдеще, което ще по-лесно използване на приложението без нужда потребителите да имат достъп до компютър.</a:t>
            </a:r>
            <a:endParaRPr lang="en-US" sz="1400"/>
          </a:p>
          <a:p>
            <a:r>
              <a:rPr lang="bg-BG" sz="1400"/>
              <a:t> </a:t>
            </a:r>
            <a:endParaRPr lang="en-US" sz="1400"/>
          </a:p>
          <a:p>
            <a:r>
              <a:rPr lang="bg-BG" sz="1400"/>
              <a:t> </a:t>
            </a:r>
            <a:endParaRPr lang="en-US" sz="1400"/>
          </a:p>
        </p:txBody>
      </p:sp>
      <p:sp>
        <p:nvSpPr>
          <p:cNvPr id="466" name="Google Shape;466;p42"/>
          <p:cNvSpPr txBox="1">
            <a:spLocks noGrp="1"/>
          </p:cNvSpPr>
          <p:nvPr>
            <p:ph type="subTitle" idx="1"/>
          </p:nvPr>
        </p:nvSpPr>
        <p:spPr>
          <a:xfrm>
            <a:off x="1700082" y="227992"/>
            <a:ext cx="5547255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/>
              <a:t>Развитие и нововъведения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 txBox="1">
            <a:spLocks noGrp="1"/>
          </p:cNvSpPr>
          <p:nvPr>
            <p:ph type="subTitle" idx="1"/>
          </p:nvPr>
        </p:nvSpPr>
        <p:spPr>
          <a:xfrm>
            <a:off x="2562204" y="1994921"/>
            <a:ext cx="3662489" cy="18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mtClean="0"/>
              <a:t>Лесно използване на софтуера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mtClean="0"/>
              <a:t>Стилен дизайн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az-Cyrl-AZ" smtClean="0"/>
              <a:t>Добра </a:t>
            </a:r>
            <a:r>
              <a:rPr lang="az-Cyrl-AZ" smtClean="0"/>
              <a:t>функционалност</a:t>
            </a:r>
            <a:endParaRPr lang="bg-BG" smtClean="0"/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mtClean="0"/>
              <a:t>Валидация на данни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474" name="Google Shape;474;p43"/>
          <p:cNvSpPr txBox="1">
            <a:spLocks noGrp="1"/>
          </p:cNvSpPr>
          <p:nvPr>
            <p:ph type="title"/>
          </p:nvPr>
        </p:nvSpPr>
        <p:spPr>
          <a:xfrm>
            <a:off x="2262957" y="5256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 </a:t>
            </a:r>
            <a:r>
              <a:rPr lang="bg-BG" sz="2800" b="1" smtClean="0"/>
              <a:t>Заключение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 txBox="1">
            <a:spLocks noGrp="1"/>
          </p:cNvSpPr>
          <p:nvPr>
            <p:ph type="title"/>
          </p:nvPr>
        </p:nvSpPr>
        <p:spPr>
          <a:xfrm>
            <a:off x="1365280" y="204397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mtClean="0"/>
              <a:t>ДЕМО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3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7713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az-Cyrl-AZ" smtClean="0"/>
              <a:t>Благодаря </a:t>
            </a:r>
            <a:r>
              <a:rPr lang="az-Cyrl-AZ"/>
              <a:t>за </a:t>
            </a:r>
            <a:r>
              <a:rPr lang="az-Cyrl-AZ" smtClean="0"/>
              <a:t>вниманието!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760640" y="586022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mtClean="0"/>
              <a:t>Съдържание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ubTitle" idx="1"/>
          </p:nvPr>
        </p:nvSpPr>
        <p:spPr>
          <a:xfrm>
            <a:off x="2633887" y="2422495"/>
            <a:ext cx="3577260" cy="12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/>
              <a:t>Цел </a:t>
            </a:r>
            <a:endParaRPr lang="en-US" sz="200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smtClean="0"/>
              <a:t>Основни </a:t>
            </a:r>
            <a:r>
              <a:rPr lang="ru-RU" sz="2000"/>
              <a:t>етапи при </a:t>
            </a:r>
            <a:r>
              <a:rPr lang="ru-RU" sz="2000" smtClean="0"/>
              <a:t>разработката</a:t>
            </a:r>
            <a:endParaRPr lang="en-US" sz="200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smtClean="0"/>
              <a:t>Технологии </a:t>
            </a:r>
            <a:r>
              <a:rPr lang="ru-RU" sz="2000"/>
              <a:t>и ЕП </a:t>
            </a:r>
            <a:endParaRPr lang="en-US" sz="200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smtClean="0"/>
              <a:t>Дизайн </a:t>
            </a:r>
            <a:endParaRPr lang="en-US" sz="200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smtClean="0"/>
              <a:t>Реализация </a:t>
            </a:r>
            <a:endParaRPr lang="en-US" sz="200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smtClean="0"/>
              <a:t>Обновяване </a:t>
            </a:r>
            <a:r>
              <a:rPr lang="ru-RU" sz="2000"/>
              <a:t>и развитие </a:t>
            </a:r>
            <a:endParaRPr lang="en-US" sz="200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smtClean="0"/>
              <a:t>Заключение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>
            <a:spLocks noGrp="1"/>
          </p:cNvSpPr>
          <p:nvPr>
            <p:ph type="title"/>
          </p:nvPr>
        </p:nvSpPr>
        <p:spPr>
          <a:xfrm>
            <a:off x="4058501" y="200183"/>
            <a:ext cx="943867" cy="8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smtClean="0"/>
              <a:t>Цел</a:t>
            </a:r>
            <a:endParaRPr sz="3200"/>
          </a:p>
        </p:txBody>
      </p:sp>
      <p:sp>
        <p:nvSpPr>
          <p:cNvPr id="414" name="Google Shape;414;p38"/>
          <p:cNvSpPr txBox="1">
            <a:spLocks noGrp="1"/>
          </p:cNvSpPr>
          <p:nvPr>
            <p:ph type="body" idx="1"/>
          </p:nvPr>
        </p:nvSpPr>
        <p:spPr>
          <a:xfrm>
            <a:off x="1801794" y="1316031"/>
            <a:ext cx="5457280" cy="31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r>
              <a:rPr lang="bg-BG" sz="1600" smtClean="0"/>
              <a:t>  Целта </a:t>
            </a:r>
            <a:r>
              <a:rPr lang="bg-BG" sz="1600"/>
              <a:t>на този софтуер е да се използва от кръвни центрове или болници, за да се следи и анализира кръводаряване и кръвопреливане.</a:t>
            </a:r>
            <a:endParaRPr lang="en-US" sz="1600"/>
          </a:p>
          <a:p>
            <a:pPr marL="139700" indent="0" algn="ctr">
              <a:buNone/>
            </a:pPr>
            <a:r>
              <a:rPr lang="bg-BG" sz="1600" smtClean="0"/>
              <a:t>  Използвайки </a:t>
            </a:r>
            <a:r>
              <a:rPr lang="bg-BG" sz="1600"/>
              <a:t>създаденото десктоп приложение в кръвни центрове се дава възможност за най-бърз и лесен достъп до личната информация на всеки дарител, за пациенти (лица, които се нуждаят от преливане на кръв) и потребителите, които използват системата. Също така се и пази информация за всички дарения и кръвопреливания, което улеснява още повече работата на служители в кръвни центрове или болнични заведения с това приложение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25" y="4904812"/>
            <a:ext cx="358031" cy="23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5640" y="3903805"/>
            <a:ext cx="900621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/>
          <p:nvPr/>
        </p:nvSpPr>
        <p:spPr>
          <a:xfrm rot="-2700000">
            <a:off x="550245" y="1518181"/>
            <a:ext cx="274187" cy="298445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9"/>
          <p:cNvSpPr txBox="1">
            <a:spLocks noGrp="1"/>
          </p:cNvSpPr>
          <p:nvPr>
            <p:ph type="title"/>
          </p:nvPr>
        </p:nvSpPr>
        <p:spPr>
          <a:xfrm>
            <a:off x="881864" y="1464947"/>
            <a:ext cx="596806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b="1"/>
              <a:t>Избор на тема</a:t>
            </a:r>
            <a:r>
              <a:rPr lang="ru-RU" sz="1800"/>
              <a:t>: Първоначалната стъпка беше да се избере тема за </a:t>
            </a:r>
            <a:r>
              <a:rPr lang="ru-RU" sz="1800" smtClean="0"/>
              <a:t>софтуера</a:t>
            </a:r>
            <a:r>
              <a:rPr lang="en-US" sz="1800" smtClean="0"/>
              <a:t>.</a:t>
            </a:r>
            <a:endParaRPr sz="1800"/>
          </a:p>
        </p:txBody>
      </p:sp>
      <p:sp>
        <p:nvSpPr>
          <p:cNvPr id="426" name="Google Shape;426;p39"/>
          <p:cNvSpPr txBox="1">
            <a:spLocks noGrp="1"/>
          </p:cNvSpPr>
          <p:nvPr>
            <p:ph type="title" idx="2"/>
          </p:nvPr>
        </p:nvSpPr>
        <p:spPr>
          <a:xfrm>
            <a:off x="585459" y="1532853"/>
            <a:ext cx="203473" cy="253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smtClean="0"/>
              <a:t>1</a:t>
            </a:r>
            <a:endParaRPr sz="1050"/>
          </a:p>
        </p:txBody>
      </p:sp>
      <p:sp>
        <p:nvSpPr>
          <p:cNvPr id="437" name="Google Shape;437;p39"/>
          <p:cNvSpPr txBox="1">
            <a:spLocks noGrp="1"/>
          </p:cNvSpPr>
          <p:nvPr>
            <p:ph type="title" idx="15"/>
          </p:nvPr>
        </p:nvSpPr>
        <p:spPr>
          <a:xfrm>
            <a:off x="646366" y="1850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/>
              <a:t>Основни етапи при разработката</a:t>
            </a:r>
            <a:endParaRPr lang="en-US" sz="3200"/>
          </a:p>
        </p:txBody>
      </p:sp>
      <p:sp>
        <p:nvSpPr>
          <p:cNvPr id="32" name="Google Shape;424;p39"/>
          <p:cNvSpPr/>
          <p:nvPr/>
        </p:nvSpPr>
        <p:spPr>
          <a:xfrm rot="-2700000">
            <a:off x="559971" y="2217954"/>
            <a:ext cx="274187" cy="298445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25;p39"/>
          <p:cNvSpPr txBox="1">
            <a:spLocks noGrp="1"/>
          </p:cNvSpPr>
          <p:nvPr>
            <p:ph type="title"/>
          </p:nvPr>
        </p:nvSpPr>
        <p:spPr>
          <a:xfrm>
            <a:off x="889509" y="2272627"/>
            <a:ext cx="826213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b="1"/>
              <a:t>Дефиниране на структурата на софтуера</a:t>
            </a:r>
            <a:r>
              <a:rPr lang="ru-RU" sz="1800"/>
              <a:t>: След избора на тема беше дефинирана структурата на софтуера, включително характеристиките, функциите и модулите, които ще включва.</a:t>
            </a:r>
            <a:endParaRPr sz="1800"/>
          </a:p>
        </p:txBody>
      </p:sp>
      <p:sp>
        <p:nvSpPr>
          <p:cNvPr id="34" name="Google Shape;426;p39"/>
          <p:cNvSpPr txBox="1">
            <a:spLocks noGrp="1"/>
          </p:cNvSpPr>
          <p:nvPr>
            <p:ph type="title" idx="2"/>
          </p:nvPr>
        </p:nvSpPr>
        <p:spPr>
          <a:xfrm>
            <a:off x="585459" y="2230473"/>
            <a:ext cx="203473" cy="253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2</a:t>
            </a:r>
            <a:endParaRPr sz="1050"/>
          </a:p>
        </p:txBody>
      </p:sp>
      <p:sp>
        <p:nvSpPr>
          <p:cNvPr id="35" name="Google Shape;424;p39"/>
          <p:cNvSpPr/>
          <p:nvPr/>
        </p:nvSpPr>
        <p:spPr>
          <a:xfrm rot="-2700000">
            <a:off x="550245" y="3086046"/>
            <a:ext cx="274187" cy="298445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25;p39"/>
          <p:cNvSpPr txBox="1">
            <a:spLocks noGrp="1"/>
          </p:cNvSpPr>
          <p:nvPr>
            <p:ph type="title"/>
          </p:nvPr>
        </p:nvSpPr>
        <p:spPr>
          <a:xfrm>
            <a:off x="881864" y="3376105"/>
            <a:ext cx="798550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b="1"/>
              <a:t>Разработване на дизайн и изображения</a:t>
            </a:r>
            <a:r>
              <a:rPr lang="ru-RU" sz="1800"/>
              <a:t>: След като структурата беше дефинирана, бяха разработени дизайнът и изображенията за </a:t>
            </a:r>
            <a:r>
              <a:rPr lang="ru-RU" sz="1800" smtClean="0"/>
              <a:t>софтуера. </a:t>
            </a:r>
            <a:r>
              <a:rPr lang="ru-RU" sz="1800"/>
              <a:t>Това включва създаване на визуално привлекателен интерфейс и избор на подходящи изображения и графики.</a:t>
            </a:r>
            <a:endParaRPr sz="1800"/>
          </a:p>
        </p:txBody>
      </p:sp>
      <p:sp>
        <p:nvSpPr>
          <p:cNvPr id="37" name="Google Shape;426;p39"/>
          <p:cNvSpPr txBox="1">
            <a:spLocks noGrp="1"/>
          </p:cNvSpPr>
          <p:nvPr>
            <p:ph type="title" idx="2"/>
          </p:nvPr>
        </p:nvSpPr>
        <p:spPr>
          <a:xfrm>
            <a:off x="585459" y="3100718"/>
            <a:ext cx="203473" cy="253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smtClean="0"/>
              <a:t>3</a:t>
            </a:r>
            <a:endParaRPr sz="10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24;p39"/>
          <p:cNvSpPr/>
          <p:nvPr/>
        </p:nvSpPr>
        <p:spPr>
          <a:xfrm rot="-2700000">
            <a:off x="599400" y="1518182"/>
            <a:ext cx="274187" cy="298445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25;p39"/>
          <p:cNvSpPr txBox="1">
            <a:spLocks noGrp="1"/>
          </p:cNvSpPr>
          <p:nvPr>
            <p:ph type="title"/>
          </p:nvPr>
        </p:nvSpPr>
        <p:spPr>
          <a:xfrm>
            <a:off x="938950" y="2167248"/>
            <a:ext cx="79900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ru-RU" sz="1800"/>
              <a:t>Тестване: </a:t>
            </a:r>
            <a:r>
              <a:rPr lang="ru-RU" sz="1800" b="0"/>
              <a:t>След като софтуерът и мобилното приложение бяха разработени, те бяха щателно тествани. Това включва функционално </a:t>
            </a:r>
            <a:r>
              <a:rPr lang="ru-RU" sz="1800" b="0" smtClean="0"/>
              <a:t>тестване.</a:t>
            </a:r>
            <a:r>
              <a:rPr lang="en-US" sz="1800" b="0" smtClean="0"/>
              <a:t/>
            </a:r>
            <a:br>
              <a:rPr lang="en-US" sz="1800" b="0" smtClean="0"/>
            </a:br>
            <a:r>
              <a:rPr lang="en-US" sz="1800"/>
              <a:t/>
            </a:r>
            <a:br>
              <a:rPr lang="en-US" sz="1800"/>
            </a:br>
            <a:r>
              <a:rPr lang="en-US" sz="1800" smtClean="0"/>
              <a:t/>
            </a:r>
            <a:br>
              <a:rPr lang="en-US" sz="1800" smtClean="0"/>
            </a:br>
            <a:endParaRPr sz="1800"/>
          </a:p>
        </p:txBody>
      </p:sp>
      <p:sp>
        <p:nvSpPr>
          <p:cNvPr id="3" name="Правоъгълник 2"/>
          <p:cNvSpPr/>
          <p:nvPr/>
        </p:nvSpPr>
        <p:spPr>
          <a:xfrm>
            <a:off x="582444" y="1540446"/>
            <a:ext cx="3080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FF"/>
              </a:buClr>
              <a:buSzPts val="3000"/>
            </a:pPr>
            <a:r>
              <a:rPr lang="en" sz="1050" b="1" smtClean="0">
                <a:solidFill>
                  <a:srgbClr val="D03932"/>
                </a:solidFill>
                <a:latin typeface="Krona One"/>
                <a:sym typeface="Krona One"/>
              </a:rPr>
              <a:t>4</a:t>
            </a:r>
            <a:endParaRPr lang="en" sz="1050" b="1">
              <a:solidFill>
                <a:srgbClr val="D03932"/>
              </a:solidFill>
              <a:latin typeface="Krona One"/>
              <a:sym typeface="Krona One"/>
            </a:endParaRPr>
          </a:p>
        </p:txBody>
      </p:sp>
      <p:sp>
        <p:nvSpPr>
          <p:cNvPr id="23" name="Google Shape;424;p39"/>
          <p:cNvSpPr/>
          <p:nvPr/>
        </p:nvSpPr>
        <p:spPr>
          <a:xfrm rot="-2700000">
            <a:off x="599399" y="2584982"/>
            <a:ext cx="274187" cy="298445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25;p39"/>
          <p:cNvSpPr txBox="1">
            <a:spLocks/>
          </p:cNvSpPr>
          <p:nvPr/>
        </p:nvSpPr>
        <p:spPr>
          <a:xfrm>
            <a:off x="938948" y="3356835"/>
            <a:ext cx="789347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ru-RU" sz="1800"/>
              <a:t>Отстраняване на неизправности:</a:t>
            </a:r>
            <a:r>
              <a:rPr lang="ru-RU" sz="1800" b="0"/>
              <a:t> Всички проблеми, възникнали по време на тестването или след стартирането на софтуера и мобилното приложение, бяха отстранени. Това включва идентифициране на основната причина за проблема и намиране на решение за отстраняването му.</a:t>
            </a:r>
          </a:p>
          <a:p>
            <a:r>
              <a:rPr lang="ru-RU" sz="1800" smtClean="0"/>
              <a:t/>
            </a:r>
            <a:br>
              <a:rPr lang="ru-RU" sz="1800" smtClean="0"/>
            </a:br>
            <a:r>
              <a:rPr lang="ru-RU" sz="1800" smtClean="0"/>
              <a:t/>
            </a:r>
            <a:br>
              <a:rPr lang="ru-RU" sz="1800" smtClean="0"/>
            </a:br>
            <a:endParaRPr lang="ru-RU" sz="1800"/>
          </a:p>
        </p:txBody>
      </p:sp>
      <p:sp>
        <p:nvSpPr>
          <p:cNvPr id="25" name="Правоъгълник 24"/>
          <p:cNvSpPr/>
          <p:nvPr/>
        </p:nvSpPr>
        <p:spPr>
          <a:xfrm>
            <a:off x="582443" y="2607246"/>
            <a:ext cx="3080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FF"/>
              </a:buClr>
              <a:buSzPts val="3000"/>
            </a:pPr>
            <a:r>
              <a:rPr lang="en" sz="1050" b="1" smtClean="0">
                <a:solidFill>
                  <a:srgbClr val="D03932"/>
                </a:solidFill>
                <a:latin typeface="Krona One"/>
                <a:sym typeface="Krona One"/>
              </a:rPr>
              <a:t>5</a:t>
            </a:r>
            <a:endParaRPr lang="en" sz="1050" b="1">
              <a:solidFill>
                <a:srgbClr val="D03932"/>
              </a:solidFill>
              <a:latin typeface="Krona One"/>
              <a:sym typeface="Krona On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2"/>
          <p:cNvSpPr txBox="1">
            <a:spLocks noGrp="1"/>
          </p:cNvSpPr>
          <p:nvPr>
            <p:ph type="title" idx="6"/>
          </p:nvPr>
        </p:nvSpPr>
        <p:spPr>
          <a:xfrm>
            <a:off x="715050" y="4887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/>
              <a:t>Технологии и ЕП </a:t>
            </a:r>
            <a:endParaRPr lang="en-US" sz="3200"/>
          </a:p>
        </p:txBody>
      </p:sp>
      <p:sp>
        <p:nvSpPr>
          <p:cNvPr id="994" name="Google Shape;994;p62"/>
          <p:cNvSpPr txBox="1">
            <a:spLocks noGrp="1"/>
          </p:cNvSpPr>
          <p:nvPr>
            <p:ph type="title"/>
          </p:nvPr>
        </p:nvSpPr>
        <p:spPr>
          <a:xfrm>
            <a:off x="582808" y="3264474"/>
            <a:ext cx="263957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Visual Studio 2022 </a:t>
            </a:r>
            <a:endParaRPr/>
          </a:p>
        </p:txBody>
      </p:sp>
      <p:sp>
        <p:nvSpPr>
          <p:cNvPr id="996" name="Google Shape;996;p62"/>
          <p:cNvSpPr txBox="1">
            <a:spLocks noGrp="1"/>
          </p:cNvSpPr>
          <p:nvPr>
            <p:ph type="title" idx="2"/>
          </p:nvPr>
        </p:nvSpPr>
        <p:spPr>
          <a:xfrm>
            <a:off x="3466683" y="32643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Microsoft SQL Server </a:t>
            </a:r>
            <a:endParaRPr/>
          </a:p>
        </p:txBody>
      </p:sp>
      <p:sp>
        <p:nvSpPr>
          <p:cNvPr id="998" name="Google Shape;998;p62"/>
          <p:cNvSpPr txBox="1">
            <a:spLocks noGrp="1"/>
          </p:cNvSpPr>
          <p:nvPr>
            <p:ph type="title" idx="4"/>
          </p:nvPr>
        </p:nvSpPr>
        <p:spPr>
          <a:xfrm>
            <a:off x="6152413" y="3264371"/>
            <a:ext cx="26529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Adobe Online Photo Editor </a:t>
            </a:r>
            <a:endParaRPr/>
          </a:p>
        </p:txBody>
      </p:sp>
      <p:pic>
        <p:nvPicPr>
          <p:cNvPr id="1000" name="Google Shape;1000;p6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34" y="1512760"/>
            <a:ext cx="2209520" cy="1318494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pic>
        <p:nvPicPr>
          <p:cNvPr id="1001" name="Google Shape;1001;p6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02" y="1178652"/>
            <a:ext cx="1852662" cy="1986709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pic>
        <p:nvPicPr>
          <p:cNvPr id="1002" name="Google Shape;1002;p62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17" y="1358918"/>
            <a:ext cx="1595403" cy="1614575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1"/>
          <p:cNvGrpSpPr/>
          <p:nvPr/>
        </p:nvGrpSpPr>
        <p:grpSpPr>
          <a:xfrm>
            <a:off x="177825" y="132963"/>
            <a:ext cx="8767550" cy="4805775"/>
            <a:chOff x="177825" y="132963"/>
            <a:chExt cx="8767550" cy="4805775"/>
          </a:xfrm>
        </p:grpSpPr>
        <p:pic>
          <p:nvPicPr>
            <p:cNvPr id="449" name="Google Shape;44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250" y="15240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1"/>
            <p:cNvPicPr preferRelativeResize="0"/>
            <p:nvPr/>
          </p:nvPicPr>
          <p:blipFill>
            <a:blip r:embed="rId5">
              <a:alphaModFix amt="51000"/>
            </a:blip>
            <a:stretch>
              <a:fillRect/>
            </a:stretch>
          </p:blipFill>
          <p:spPr>
            <a:xfrm>
              <a:off x="177825" y="434773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12625" y="132963"/>
              <a:ext cx="1032750" cy="80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1"/>
            <p:cNvPicPr preferRelativeResize="0"/>
            <p:nvPr/>
          </p:nvPicPr>
          <p:blipFill>
            <a:blip r:embed="rId7">
              <a:alphaModFix amt="43000"/>
            </a:blip>
            <a:stretch>
              <a:fillRect/>
            </a:stretch>
          </p:blipFill>
          <p:spPr>
            <a:xfrm>
              <a:off x="8021450" y="4226220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41"/>
          <p:cNvSpPr txBox="1">
            <a:spLocks noGrp="1"/>
          </p:cNvSpPr>
          <p:nvPr>
            <p:ph type="title"/>
          </p:nvPr>
        </p:nvSpPr>
        <p:spPr>
          <a:xfrm>
            <a:off x="295295" y="248648"/>
            <a:ext cx="444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mtClean="0"/>
              <a:t>Дизайн</a:t>
            </a:r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subTitle" idx="1"/>
          </p:nvPr>
        </p:nvSpPr>
        <p:spPr>
          <a:xfrm>
            <a:off x="577875" y="1645932"/>
            <a:ext cx="3876341" cy="2465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500"/>
              <a:t>Исках да създам приложение, което е едновременно интуитивно и визуално привлекателно. За да постигна това, работих върху дефинирането на структурата на софтуерното приложение, като се фокусирах върху създаването на компактен и рационализиран </a:t>
            </a:r>
            <a:r>
              <a:rPr lang="ru-RU" sz="1500" smtClean="0"/>
              <a:t>дизайн</a:t>
            </a:r>
            <a:r>
              <a:rPr lang="en-US" sz="1500" smtClean="0"/>
              <a:t>. </a:t>
            </a:r>
            <a:r>
              <a:rPr lang="ru-RU" sz="1500" smtClean="0"/>
              <a:t>Исках </a:t>
            </a:r>
            <a:r>
              <a:rPr lang="ru-RU" sz="1500"/>
              <a:t>хубав интерфейс, който е лесен за навигация. Използвах подходящи цветове и изображения, за да създам приятна и привлекателна визуална естетика.</a:t>
            </a:r>
          </a:p>
          <a:p>
            <a:pPr marL="0" lvl="0" indent="0"/>
            <a:r>
              <a:rPr lang="ru-RU" sz="1500" smtClean="0"/>
              <a:t>По </a:t>
            </a:r>
            <a:r>
              <a:rPr lang="ru-RU" sz="1500"/>
              <a:t>време на процеса на разработка работих усърдно, за да гарантирам, че дизайнът е оптимизиран за безпроблемно потребителско изживяване. Тествах обстойно приложението, за да се уверя, че е функционално и лесно за използване.</a:t>
            </a:r>
            <a:endParaRPr sz="150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164" y="432468"/>
            <a:ext cx="2572715" cy="2149158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7439" y="2776201"/>
            <a:ext cx="3780167" cy="2143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1"/>
          <p:cNvGrpSpPr/>
          <p:nvPr/>
        </p:nvGrpSpPr>
        <p:grpSpPr>
          <a:xfrm>
            <a:off x="177825" y="132963"/>
            <a:ext cx="8767550" cy="4805775"/>
            <a:chOff x="177825" y="132963"/>
            <a:chExt cx="8767550" cy="4805775"/>
          </a:xfrm>
        </p:grpSpPr>
        <p:pic>
          <p:nvPicPr>
            <p:cNvPr id="449" name="Google Shape;44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250" y="15240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1"/>
            <p:cNvPicPr preferRelativeResize="0"/>
            <p:nvPr/>
          </p:nvPicPr>
          <p:blipFill>
            <a:blip r:embed="rId5">
              <a:alphaModFix amt="51000"/>
            </a:blip>
            <a:stretch>
              <a:fillRect/>
            </a:stretch>
          </p:blipFill>
          <p:spPr>
            <a:xfrm>
              <a:off x="177825" y="434773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12625" y="132963"/>
              <a:ext cx="1032750" cy="80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1"/>
            <p:cNvPicPr preferRelativeResize="0"/>
            <p:nvPr/>
          </p:nvPicPr>
          <p:blipFill>
            <a:blip r:embed="rId7">
              <a:alphaModFix amt="43000"/>
            </a:blip>
            <a:stretch>
              <a:fillRect/>
            </a:stretch>
          </p:blipFill>
          <p:spPr>
            <a:xfrm>
              <a:off x="8021450" y="4226220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41"/>
          <p:cNvSpPr txBox="1">
            <a:spLocks noGrp="1"/>
          </p:cNvSpPr>
          <p:nvPr>
            <p:ph type="title"/>
          </p:nvPr>
        </p:nvSpPr>
        <p:spPr>
          <a:xfrm>
            <a:off x="2233466" y="132963"/>
            <a:ext cx="444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mtClean="0"/>
              <a:t>Реализация</a:t>
            </a:r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subTitle" idx="1"/>
          </p:nvPr>
        </p:nvSpPr>
        <p:spPr>
          <a:xfrm>
            <a:off x="3215767" y="866082"/>
            <a:ext cx="2476897" cy="555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sz="2000" smtClean="0"/>
              <a:t>Логин форма</a:t>
            </a:r>
            <a:endParaRPr sz="2000"/>
          </a:p>
        </p:txBody>
      </p:sp>
      <p:pic>
        <p:nvPicPr>
          <p:cNvPr id="11" name="Картина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333" y="1581902"/>
            <a:ext cx="3893764" cy="325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1"/>
          <p:cNvGrpSpPr/>
          <p:nvPr/>
        </p:nvGrpSpPr>
        <p:grpSpPr>
          <a:xfrm>
            <a:off x="177825" y="132963"/>
            <a:ext cx="8767550" cy="4805775"/>
            <a:chOff x="177825" y="132963"/>
            <a:chExt cx="8767550" cy="4805775"/>
          </a:xfrm>
        </p:grpSpPr>
        <p:pic>
          <p:nvPicPr>
            <p:cNvPr id="449" name="Google Shape;44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250" y="15240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1"/>
            <p:cNvPicPr preferRelativeResize="0"/>
            <p:nvPr/>
          </p:nvPicPr>
          <p:blipFill>
            <a:blip r:embed="rId5">
              <a:alphaModFix amt="51000"/>
            </a:blip>
            <a:stretch>
              <a:fillRect/>
            </a:stretch>
          </p:blipFill>
          <p:spPr>
            <a:xfrm>
              <a:off x="177825" y="434773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12625" y="132963"/>
              <a:ext cx="1032750" cy="80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1"/>
            <p:cNvPicPr preferRelativeResize="0"/>
            <p:nvPr/>
          </p:nvPicPr>
          <p:blipFill>
            <a:blip r:embed="rId7">
              <a:alphaModFix amt="43000"/>
            </a:blip>
            <a:stretch>
              <a:fillRect/>
            </a:stretch>
          </p:blipFill>
          <p:spPr>
            <a:xfrm>
              <a:off x="8021450" y="4226220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41"/>
          <p:cNvSpPr txBox="1">
            <a:spLocks noGrp="1"/>
          </p:cNvSpPr>
          <p:nvPr>
            <p:ph type="title"/>
          </p:nvPr>
        </p:nvSpPr>
        <p:spPr>
          <a:xfrm>
            <a:off x="2233466" y="132963"/>
            <a:ext cx="444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mtClean="0"/>
              <a:t>Реализация</a:t>
            </a:r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subTitle" idx="1"/>
          </p:nvPr>
        </p:nvSpPr>
        <p:spPr>
          <a:xfrm>
            <a:off x="1124688" y="1265709"/>
            <a:ext cx="2476897" cy="555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bg-BG" sz="2000" smtClean="0"/>
              <a:t>Модул за администратори</a:t>
            </a:r>
          </a:p>
        </p:txBody>
      </p:sp>
      <p:sp>
        <p:nvSpPr>
          <p:cNvPr id="10" name="Google Shape;459;p41"/>
          <p:cNvSpPr txBox="1">
            <a:spLocks/>
          </p:cNvSpPr>
          <p:nvPr/>
        </p:nvSpPr>
        <p:spPr>
          <a:xfrm>
            <a:off x="5678922" y="1265709"/>
            <a:ext cx="2476897" cy="55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bg-BG" sz="2000" smtClean="0"/>
              <a:t>Модул за служители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058" y="2117597"/>
            <a:ext cx="4182158" cy="2275268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0665" y="2117597"/>
            <a:ext cx="4013413" cy="22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2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ood Bank Center by Slidesgo">
  <a:themeElements>
    <a:clrScheme name="Simple Light">
      <a:dk1>
        <a:srgbClr val="2C0604"/>
      </a:dk1>
      <a:lt1>
        <a:srgbClr val="A82B1E"/>
      </a:lt1>
      <a:dk2>
        <a:srgbClr val="E5CF81"/>
      </a:dk2>
      <a:lt2>
        <a:srgbClr val="000000"/>
      </a:lt2>
      <a:accent1>
        <a:srgbClr val="FF6D67"/>
      </a:accent1>
      <a:accent2>
        <a:srgbClr val="FFBDCE"/>
      </a:accent2>
      <a:accent3>
        <a:srgbClr val="D03932"/>
      </a:accent3>
      <a:accent4>
        <a:srgbClr val="8E2638"/>
      </a:accent4>
      <a:accent5>
        <a:srgbClr val="FFFFFF"/>
      </a:accent5>
      <a:accent6>
        <a:srgbClr val="E17D96"/>
      </a:accent6>
      <a:hlink>
        <a:srgbClr val="800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610</Words>
  <Application>Microsoft Office PowerPoint</Application>
  <PresentationFormat>Презентация на цял екран (16:9)</PresentationFormat>
  <Paragraphs>50</Paragraphs>
  <Slides>13</Slides>
  <Notes>13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18" baseType="lpstr">
      <vt:lpstr>Arial</vt:lpstr>
      <vt:lpstr>Krona One</vt:lpstr>
      <vt:lpstr>Oswald</vt:lpstr>
      <vt:lpstr>Barlow</vt:lpstr>
      <vt:lpstr>Blood Bank Center by Slidesgo</vt:lpstr>
      <vt:lpstr>Blood Bank Managament System</vt:lpstr>
      <vt:lpstr>Съдържание</vt:lpstr>
      <vt:lpstr>Цел</vt:lpstr>
      <vt:lpstr>Избор на тема: Първоначалната стъпка беше да се избере тема за софтуера.</vt:lpstr>
      <vt:lpstr>Тестване: След като софтуерът и мобилното приложение бяха разработени, те бяха щателно тествани. Това включва функционално тестване.   </vt:lpstr>
      <vt:lpstr>Технологии и ЕП </vt:lpstr>
      <vt:lpstr>Дизайн</vt:lpstr>
      <vt:lpstr>Реализация</vt:lpstr>
      <vt:lpstr>Реализация</vt:lpstr>
      <vt:lpstr>Презентация на PowerPoint</vt:lpstr>
      <vt:lpstr> Заключение</vt:lpstr>
      <vt:lpstr>ДЕМО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Bank Managament System</dc:title>
  <cp:lastModifiedBy>Gyulshen</cp:lastModifiedBy>
  <cp:revision>22</cp:revision>
  <dcterms:modified xsi:type="dcterms:W3CDTF">2023-03-26T07:00:08Z</dcterms:modified>
</cp:coreProperties>
</file>